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3" r:id="rId5"/>
    <p:sldId id="258" r:id="rId6"/>
    <p:sldId id="259" r:id="rId7"/>
    <p:sldId id="260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1500" y="5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BA3E4-B2A2-4D4F-A62B-BD5914771174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CC74A-5CA3-4EE3-B574-CA5DB809CDD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005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BA3E4-B2A2-4D4F-A62B-BD5914771174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CC74A-5CA3-4EE3-B574-CA5DB809CDD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079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BA3E4-B2A2-4D4F-A62B-BD5914771174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CC74A-5CA3-4EE3-B574-CA5DB809CDD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510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BA3E4-B2A2-4D4F-A62B-BD5914771174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CC74A-5CA3-4EE3-B574-CA5DB809CDD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603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BA3E4-B2A2-4D4F-A62B-BD5914771174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CC74A-5CA3-4EE3-B574-CA5DB809CDD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760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BA3E4-B2A2-4D4F-A62B-BD5914771174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CC74A-5CA3-4EE3-B574-CA5DB809CDD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62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BA3E4-B2A2-4D4F-A62B-BD5914771174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CC74A-5CA3-4EE3-B574-CA5DB809CDD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404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BA3E4-B2A2-4D4F-A62B-BD5914771174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CC74A-5CA3-4EE3-B574-CA5DB809CDD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446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BA3E4-B2A2-4D4F-A62B-BD5914771174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CC74A-5CA3-4EE3-B574-CA5DB809CDD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388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BA3E4-B2A2-4D4F-A62B-BD5914771174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CC74A-5CA3-4EE3-B574-CA5DB809CDD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490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BA3E4-B2A2-4D4F-A62B-BD5914771174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CC74A-5CA3-4EE3-B574-CA5DB809CDD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126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BA3E4-B2A2-4D4F-A62B-BD5914771174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CC74A-5CA3-4EE3-B574-CA5DB809CDD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92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image" Target="../media/image3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image" Target="../media/image7.png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7031" y="3429001"/>
            <a:ext cx="11324409" cy="2560600"/>
          </a:xfrm>
        </p:spPr>
        <p:txBody>
          <a:bodyPr>
            <a:normAutofit/>
          </a:bodyPr>
          <a:lstStyle/>
          <a:p>
            <a:r>
              <a:rPr lang="es-PE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Importancia de la familia en la estrategia aprendo en casa</a:t>
            </a:r>
            <a:endParaRPr lang="en-US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592389" y="6160888"/>
            <a:ext cx="4929051" cy="525825"/>
          </a:xfrm>
        </p:spPr>
        <p:txBody>
          <a:bodyPr>
            <a:normAutofit fontScale="70000" lnSpcReduction="20000"/>
          </a:bodyPr>
          <a:lstStyle/>
          <a:p>
            <a:r>
              <a:rPr lang="es-PE" sz="2900" dirty="0" smtClean="0">
                <a:latin typeface="Arial Black" panose="020B0A04020102020204" pitchFamily="34" charset="0"/>
              </a:rPr>
              <a:t>Equipo</a:t>
            </a:r>
            <a:r>
              <a:rPr lang="es-PE" sz="2900" dirty="0" smtClean="0">
                <a:latin typeface="Arial Black" panose="020B0A04020102020204" pitchFamily="34" charset="0"/>
              </a:rPr>
              <a:t> </a:t>
            </a:r>
            <a:r>
              <a:rPr lang="es-PE" sz="2900" dirty="0" smtClean="0">
                <a:latin typeface="Arial Black" panose="020B0A04020102020204" pitchFamily="34" charset="0"/>
              </a:rPr>
              <a:t>de Convivencia Escolar UGEL </a:t>
            </a:r>
            <a:r>
              <a:rPr lang="es-PE" sz="2900" dirty="0" err="1" smtClean="0">
                <a:latin typeface="Arial Black" panose="020B0A04020102020204" pitchFamily="34" charset="0"/>
              </a:rPr>
              <a:t>Islay</a:t>
            </a:r>
            <a:endParaRPr lang="es-PE" sz="2900" dirty="0" smtClean="0">
              <a:latin typeface="Arial Black" panose="020B0A04020102020204" pitchFamily="34" charset="0"/>
            </a:endParaRPr>
          </a:p>
          <a:p>
            <a:endParaRPr lang="en-US" dirty="0">
              <a:latin typeface="Arial Black" panose="020B0A04020102020204" pitchFamily="34" charset="0"/>
            </a:endParaRPr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9560317"/>
              </p:ext>
            </p:extLst>
          </p:nvPr>
        </p:nvGraphicFramePr>
        <p:xfrm>
          <a:off x="455022" y="264017"/>
          <a:ext cx="1068978" cy="117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CorelDRAW" r:id="rId5" imgW="990587" imgH="1168537" progId="CorelDraw.Graphic.21">
                  <p:embed/>
                </p:oleObj>
              </mc:Choice>
              <mc:Fallback>
                <p:oleObj name="CorelDRAW" r:id="rId5" imgW="990587" imgH="1168537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5022" y="264017"/>
                        <a:ext cx="1068978" cy="1172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6753639"/>
              </p:ext>
            </p:extLst>
          </p:nvPr>
        </p:nvGraphicFramePr>
        <p:xfrm>
          <a:off x="9614263" y="323007"/>
          <a:ext cx="1907177" cy="829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CorelDRAW" r:id="rId7" imgW="1660435" imgH="1018064" progId="CorelDraw.Graphic.21">
                  <p:embed/>
                </p:oleObj>
              </mc:Choice>
              <mc:Fallback>
                <p:oleObj name="CorelDRAW" r:id="rId7" imgW="1660435" imgH="1018064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614263" y="323007"/>
                        <a:ext cx="1907177" cy="829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1351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2547" y="3172817"/>
            <a:ext cx="3867557" cy="249677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4362995" y="829828"/>
            <a:ext cx="3944982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INTRODUCCIÓN</a:t>
            </a:r>
            <a:endParaRPr lang="es-E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018903" y="2713045"/>
            <a:ext cx="5316583" cy="34163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MX" sz="2400" dirty="0" smtClean="0"/>
              <a:t>Cuando las familias, las escuelas y las comunidades trabajan en conjunto de manera eficaz y como socios, la participación de los padres es una poderosa estrategia que amplía el rendimiento académico del estudiante y que ayuda a preparar mejor a nuestros NNA a llevar una vida sana, feliz y productiva.</a:t>
            </a:r>
            <a:endParaRPr lang="es-E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2" name="Objeto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4009415"/>
              </p:ext>
            </p:extLst>
          </p:nvPr>
        </p:nvGraphicFramePr>
        <p:xfrm>
          <a:off x="455022" y="264017"/>
          <a:ext cx="1068978" cy="117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CorelDRAW" r:id="rId4" imgW="990587" imgH="1168537" progId="CorelDraw.Graphic.21">
                  <p:embed/>
                </p:oleObj>
              </mc:Choice>
              <mc:Fallback>
                <p:oleObj name="CorelDRAW" r:id="rId4" imgW="990587" imgH="1168537" progId="CorelDraw.Graphic.21">
                  <p:embed/>
                  <p:pic>
                    <p:nvPicPr>
                      <p:cNvPr id="4" name="Objeto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5022" y="264017"/>
                        <a:ext cx="1068978" cy="1172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to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2502584"/>
              </p:ext>
            </p:extLst>
          </p:nvPr>
        </p:nvGraphicFramePr>
        <p:xfrm>
          <a:off x="9614263" y="323007"/>
          <a:ext cx="1907177" cy="829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CorelDRAW" r:id="rId6" imgW="1660435" imgH="1018064" progId="CorelDraw.Graphic.21">
                  <p:embed/>
                </p:oleObj>
              </mc:Choice>
              <mc:Fallback>
                <p:oleObj name="CorelDRAW" r:id="rId6" imgW="1660435" imgH="1018064" progId="CorelDraw.Graphic.21">
                  <p:embed/>
                  <p:pic>
                    <p:nvPicPr>
                      <p:cNvPr id="5" name="Objeto 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614263" y="323007"/>
                        <a:ext cx="1907177" cy="829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034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437460" y="2344782"/>
            <a:ext cx="130837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familia</a:t>
            </a:r>
            <a:endParaRPr lang="es-E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820" y="3161211"/>
            <a:ext cx="2533650" cy="1809750"/>
          </a:xfrm>
          <a:prstGeom prst="rect">
            <a:avLst/>
          </a:prstGeom>
        </p:spPr>
      </p:pic>
      <p:sp>
        <p:nvSpPr>
          <p:cNvPr id="6" name="Rectángulo redondeado 5"/>
          <p:cNvSpPr/>
          <p:nvPr/>
        </p:nvSpPr>
        <p:spPr>
          <a:xfrm>
            <a:off x="1113930" y="1655493"/>
            <a:ext cx="2481942" cy="163285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dirty="0" smtClean="0"/>
              <a:t>La familia es la única institución social que se da en todas las sociedades y culturas</a:t>
            </a:r>
            <a:endParaRPr lang="en-US" dirty="0"/>
          </a:p>
        </p:txBody>
      </p:sp>
      <p:sp>
        <p:nvSpPr>
          <p:cNvPr id="7" name="Rectángulo redondeado 6"/>
          <p:cNvSpPr/>
          <p:nvPr/>
        </p:nvSpPr>
        <p:spPr>
          <a:xfrm>
            <a:off x="8516983" y="1520761"/>
            <a:ext cx="2481942" cy="193330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dirty="0" smtClean="0"/>
              <a:t>La familia es el entorno mas importante donde se desarrollan los hijos , en donde se forman personas educadas y responsables.</a:t>
            </a:r>
            <a:endParaRPr lang="en-US" dirty="0"/>
          </a:p>
        </p:txBody>
      </p:sp>
      <p:sp>
        <p:nvSpPr>
          <p:cNvPr id="8" name="Rectángulo redondeado 7"/>
          <p:cNvSpPr/>
          <p:nvPr/>
        </p:nvSpPr>
        <p:spPr>
          <a:xfrm>
            <a:off x="8488813" y="4868256"/>
            <a:ext cx="2725783" cy="167204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dirty="0" smtClean="0"/>
              <a:t>Todos los principios educativos (responsabilidad, honestidad, autonomía otros) se aprenden en la familia</a:t>
            </a:r>
            <a:endParaRPr lang="en-US" dirty="0"/>
          </a:p>
        </p:txBody>
      </p:sp>
      <p:sp>
        <p:nvSpPr>
          <p:cNvPr id="9" name="Rectángulo redondeado 8"/>
          <p:cNvSpPr/>
          <p:nvPr/>
        </p:nvSpPr>
        <p:spPr>
          <a:xfrm>
            <a:off x="1096261" y="4486647"/>
            <a:ext cx="2481942" cy="199252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dirty="0" smtClean="0"/>
              <a:t>La familia es significativa para el individuo, tanto que cuando alcanza la independencia y autonomía siguen necesitándola</a:t>
            </a:r>
            <a:endParaRPr lang="en-US" dirty="0"/>
          </a:p>
        </p:txBody>
      </p:sp>
      <p:sp>
        <p:nvSpPr>
          <p:cNvPr id="10" name="Flecha derecha 9"/>
          <p:cNvSpPr/>
          <p:nvPr/>
        </p:nvSpPr>
        <p:spPr>
          <a:xfrm rot="19483379">
            <a:off x="7590920" y="2697912"/>
            <a:ext cx="849085" cy="4632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echa derecha 10"/>
          <p:cNvSpPr/>
          <p:nvPr/>
        </p:nvSpPr>
        <p:spPr>
          <a:xfrm rot="1983239">
            <a:off x="7499100" y="5519714"/>
            <a:ext cx="849085" cy="4632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echa derecha 11"/>
          <p:cNvSpPr/>
          <p:nvPr/>
        </p:nvSpPr>
        <p:spPr>
          <a:xfrm rot="12953395">
            <a:off x="3802085" y="2785874"/>
            <a:ext cx="849085" cy="4632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echa derecha 12"/>
          <p:cNvSpPr/>
          <p:nvPr/>
        </p:nvSpPr>
        <p:spPr>
          <a:xfrm rot="8537024">
            <a:off x="3963149" y="5472635"/>
            <a:ext cx="849085" cy="4632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Objeto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2655662"/>
              </p:ext>
            </p:extLst>
          </p:nvPr>
        </p:nvGraphicFramePr>
        <p:xfrm>
          <a:off x="533400" y="307703"/>
          <a:ext cx="990600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CorelDRAW" r:id="rId4" imgW="990587" imgH="1168537" progId="CorelDraw.Graphic.21">
                  <p:embed/>
                </p:oleObj>
              </mc:Choice>
              <mc:Fallback>
                <p:oleObj name="CorelDRAW" r:id="rId4" imgW="990587" imgH="1168537" progId="CorelDraw.Graphic.21">
                  <p:embed/>
                  <p:pic>
                    <p:nvPicPr>
                      <p:cNvPr id="4" name="Objeto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3400" y="307703"/>
                        <a:ext cx="990600" cy="116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to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4870191"/>
              </p:ext>
            </p:extLst>
          </p:nvPr>
        </p:nvGraphicFramePr>
        <p:xfrm>
          <a:off x="9405257" y="307703"/>
          <a:ext cx="2338251" cy="1017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CorelDRAW" r:id="rId6" imgW="1660435" imgH="1018064" progId="CorelDraw.Graphic.21">
                  <p:embed/>
                </p:oleObj>
              </mc:Choice>
              <mc:Fallback>
                <p:oleObj name="CorelDRAW" r:id="rId6" imgW="1660435" imgH="1018064" progId="CorelDraw.Graphic.21">
                  <p:embed/>
                  <p:pic>
                    <p:nvPicPr>
                      <p:cNvPr id="5" name="Objeto 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405257" y="307703"/>
                        <a:ext cx="2338251" cy="1017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632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ídele al Ministro que rompa la “argolla” del Consejo Nacional de Educación  | Citizen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346" y="1436280"/>
            <a:ext cx="9334500" cy="502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1041284"/>
              </p:ext>
            </p:extLst>
          </p:nvPr>
        </p:nvGraphicFramePr>
        <p:xfrm>
          <a:off x="455022" y="264017"/>
          <a:ext cx="1068978" cy="117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name="CorelDRAW" r:id="rId4" imgW="990587" imgH="1168537" progId="CorelDraw.Graphic.21">
                  <p:embed/>
                </p:oleObj>
              </mc:Choice>
              <mc:Fallback>
                <p:oleObj name="CorelDRAW" r:id="rId4" imgW="990587" imgH="1168537" progId="CorelDraw.Graphic.21">
                  <p:embed/>
                  <p:pic>
                    <p:nvPicPr>
                      <p:cNvPr id="12" name="Objeto 1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5022" y="264017"/>
                        <a:ext cx="1068978" cy="1172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18684"/>
              </p:ext>
            </p:extLst>
          </p:nvPr>
        </p:nvGraphicFramePr>
        <p:xfrm>
          <a:off x="9614263" y="323007"/>
          <a:ext cx="1907177" cy="829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CorelDRAW" r:id="rId6" imgW="1660435" imgH="1018064" progId="CorelDraw.Graphic.21">
                  <p:embed/>
                </p:oleObj>
              </mc:Choice>
              <mc:Fallback>
                <p:oleObj name="CorelDRAW" r:id="rId6" imgW="1660435" imgH="1018064" progId="CorelDraw.Graphic.21">
                  <p:embed/>
                  <p:pic>
                    <p:nvPicPr>
                      <p:cNvPr id="13" name="Objeto 1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614263" y="323007"/>
                        <a:ext cx="1907177" cy="829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ángulo 6"/>
          <p:cNvSpPr/>
          <p:nvPr/>
        </p:nvSpPr>
        <p:spPr>
          <a:xfrm>
            <a:off x="3277144" y="414834"/>
            <a:ext cx="5504905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E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Estrategia aprendo en casa</a:t>
            </a:r>
            <a:endParaRPr lang="es-E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50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567543" y="783771"/>
            <a:ext cx="8778240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PE" sz="3200" b="1" dirty="0" smtClean="0">
                <a:solidFill>
                  <a:srgbClr val="00B050"/>
                </a:solidFill>
              </a:rPr>
              <a:t>¿Por qué se importante que los padres se involucren en la escuela?</a:t>
            </a:r>
            <a:endParaRPr lang="en-US" sz="3200" b="1" dirty="0">
              <a:solidFill>
                <a:srgbClr val="00B05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2652" t="8063" r="22829" b="7470"/>
          <a:stretch/>
        </p:blipFill>
        <p:spPr>
          <a:xfrm>
            <a:off x="751114" y="2826370"/>
            <a:ext cx="1632858" cy="252978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4454" y="2942175"/>
            <a:ext cx="3263956" cy="2413975"/>
          </a:xfrm>
          <a:prstGeom prst="rect">
            <a:avLst/>
          </a:prstGeom>
        </p:spPr>
      </p:pic>
      <p:sp>
        <p:nvSpPr>
          <p:cNvPr id="8" name="Igual que 7"/>
          <p:cNvSpPr/>
          <p:nvPr/>
        </p:nvSpPr>
        <p:spPr>
          <a:xfrm>
            <a:off x="6337682" y="4012884"/>
            <a:ext cx="773286" cy="877797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Más 8"/>
          <p:cNvSpPr/>
          <p:nvPr/>
        </p:nvSpPr>
        <p:spPr>
          <a:xfrm>
            <a:off x="2363967" y="3947569"/>
            <a:ext cx="640080" cy="781186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ángulo redondeado 9"/>
          <p:cNvSpPr/>
          <p:nvPr/>
        </p:nvSpPr>
        <p:spPr>
          <a:xfrm>
            <a:off x="7200240" y="2518479"/>
            <a:ext cx="4190571" cy="38666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Permite a los padres </a:t>
            </a:r>
            <a:r>
              <a:rPr lang="es-MX" dirty="0"/>
              <a:t>la oportunidad de </a:t>
            </a:r>
            <a:r>
              <a:rPr lang="es-MX" dirty="0" err="1"/>
              <a:t>reﬂexionar</a:t>
            </a:r>
            <a:r>
              <a:rPr lang="es-MX" dirty="0"/>
              <a:t> sobre la forma como se desempeñan su rol y la manera como pueden ser parte activa en la formación de los hijos, en la medida que establezcan una relación de </a:t>
            </a:r>
            <a:r>
              <a:rPr lang="es-MX" b="1" dirty="0"/>
              <a:t>corresponsabilidad</a:t>
            </a:r>
            <a:r>
              <a:rPr lang="es-MX" dirty="0"/>
              <a:t> en la formación y construcción de valores con directivos, docentes, con otros padres de familia y en general, con toda la comunidad educativa en </a:t>
            </a:r>
            <a:r>
              <a:rPr lang="es-MX" dirty="0" err="1"/>
              <a:t>beneﬁcio</a:t>
            </a:r>
            <a:r>
              <a:rPr lang="es-MX" dirty="0"/>
              <a:t> de los niños y jóvenes.</a:t>
            </a:r>
            <a:endParaRPr lang="en-US" dirty="0"/>
          </a:p>
        </p:txBody>
      </p:sp>
      <p:graphicFrame>
        <p:nvGraphicFramePr>
          <p:cNvPr id="13" name="Objeto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4009415"/>
              </p:ext>
            </p:extLst>
          </p:nvPr>
        </p:nvGraphicFramePr>
        <p:xfrm>
          <a:off x="455022" y="264017"/>
          <a:ext cx="1068978" cy="117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" name="CorelDRAW" r:id="rId5" imgW="990587" imgH="1168537" progId="CorelDraw.Graphic.21">
                  <p:embed/>
                </p:oleObj>
              </mc:Choice>
              <mc:Fallback>
                <p:oleObj name="CorelDRAW" r:id="rId5" imgW="990587" imgH="1168537" progId="CorelDraw.Graphic.21">
                  <p:embed/>
                  <p:pic>
                    <p:nvPicPr>
                      <p:cNvPr id="4" name="Objeto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5022" y="264017"/>
                        <a:ext cx="1068978" cy="1172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to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2502584"/>
              </p:ext>
            </p:extLst>
          </p:nvPr>
        </p:nvGraphicFramePr>
        <p:xfrm>
          <a:off x="9614263" y="323007"/>
          <a:ext cx="1907177" cy="829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" name="CorelDRAW" r:id="rId7" imgW="1660435" imgH="1018064" progId="CorelDraw.Graphic.21">
                  <p:embed/>
                </p:oleObj>
              </mc:Choice>
              <mc:Fallback>
                <p:oleObj name="CorelDRAW" r:id="rId7" imgW="1660435" imgH="1018064" progId="CorelDraw.Graphic.21">
                  <p:embed/>
                  <p:pic>
                    <p:nvPicPr>
                      <p:cNvPr id="5" name="Objeto 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614263" y="323007"/>
                        <a:ext cx="1907177" cy="829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6644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380131" y="385500"/>
            <a:ext cx="8122024" cy="83099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cap="none" spc="0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BENEFICIOS DE LA PARTICIPACIÓN DE LOS PADRES EN LA ESCUELA</a:t>
            </a:r>
            <a:endParaRPr lang="es-ES" sz="2400" b="1" cap="none" spc="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b="49318"/>
          <a:stretch/>
        </p:blipFill>
        <p:spPr>
          <a:xfrm>
            <a:off x="1183340" y="1348879"/>
            <a:ext cx="4512066" cy="517294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t="50227"/>
          <a:stretch/>
        </p:blipFill>
        <p:spPr>
          <a:xfrm>
            <a:off x="6844552" y="1436280"/>
            <a:ext cx="4585447" cy="5191011"/>
          </a:xfrm>
          <a:prstGeom prst="rect">
            <a:avLst/>
          </a:prstGeom>
        </p:spPr>
      </p:pic>
      <p:graphicFrame>
        <p:nvGraphicFramePr>
          <p:cNvPr id="13" name="Objeto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4009415"/>
              </p:ext>
            </p:extLst>
          </p:nvPr>
        </p:nvGraphicFramePr>
        <p:xfrm>
          <a:off x="455022" y="264017"/>
          <a:ext cx="1068978" cy="117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0" name="CorelDRAW" r:id="rId4" imgW="990587" imgH="1168537" progId="CorelDraw.Graphic.21">
                  <p:embed/>
                </p:oleObj>
              </mc:Choice>
              <mc:Fallback>
                <p:oleObj name="CorelDRAW" r:id="rId4" imgW="990587" imgH="1168537" progId="CorelDraw.Graphic.21">
                  <p:embed/>
                  <p:pic>
                    <p:nvPicPr>
                      <p:cNvPr id="4" name="Objeto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5022" y="264017"/>
                        <a:ext cx="1068978" cy="1172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to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2502584"/>
              </p:ext>
            </p:extLst>
          </p:nvPr>
        </p:nvGraphicFramePr>
        <p:xfrm>
          <a:off x="9614263" y="323007"/>
          <a:ext cx="1907177" cy="829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1" name="CorelDRAW" r:id="rId6" imgW="1660435" imgH="1018064" progId="CorelDraw.Graphic.21">
                  <p:embed/>
                </p:oleObj>
              </mc:Choice>
              <mc:Fallback>
                <p:oleObj name="CorelDRAW" r:id="rId6" imgW="1660435" imgH="1018064" progId="CorelDraw.Graphic.21">
                  <p:embed/>
                  <p:pic>
                    <p:nvPicPr>
                      <p:cNvPr id="5" name="Objeto 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614263" y="323007"/>
                        <a:ext cx="1907177" cy="829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4679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¿Cómo pueden apoyar los padres de familia en la educación a distancia?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65"/>
          <a:stretch/>
        </p:blipFill>
        <p:spPr bwMode="auto">
          <a:xfrm>
            <a:off x="2711823" y="914400"/>
            <a:ext cx="6674223" cy="524435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Obje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4009415"/>
              </p:ext>
            </p:extLst>
          </p:nvPr>
        </p:nvGraphicFramePr>
        <p:xfrm>
          <a:off x="455022" y="264017"/>
          <a:ext cx="1068978" cy="117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2" name="CorelDRAW" r:id="rId4" imgW="990587" imgH="1168537" progId="CorelDraw.Graphic.21">
                  <p:embed/>
                </p:oleObj>
              </mc:Choice>
              <mc:Fallback>
                <p:oleObj name="CorelDRAW" r:id="rId4" imgW="990587" imgH="1168537" progId="CorelDraw.Graphic.21">
                  <p:embed/>
                  <p:pic>
                    <p:nvPicPr>
                      <p:cNvPr id="4" name="Objeto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5022" y="264017"/>
                        <a:ext cx="1068978" cy="1172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o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2502584"/>
              </p:ext>
            </p:extLst>
          </p:nvPr>
        </p:nvGraphicFramePr>
        <p:xfrm>
          <a:off x="9614263" y="323007"/>
          <a:ext cx="1907177" cy="829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3" name="CorelDRAW" r:id="rId6" imgW="1660435" imgH="1018064" progId="CorelDraw.Graphic.21">
                  <p:embed/>
                </p:oleObj>
              </mc:Choice>
              <mc:Fallback>
                <p:oleObj name="CorelDRAW" r:id="rId6" imgW="1660435" imgH="1018064" progId="CorelDraw.Graphic.21">
                  <p:embed/>
                  <p:pic>
                    <p:nvPicPr>
                      <p:cNvPr id="5" name="Objeto 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614263" y="323007"/>
                        <a:ext cx="1907177" cy="829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7833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de stock (libre de regalías) sobre Muchas Gracias Spanishthank You  Greeting Card100924128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1" b="27004"/>
          <a:stretch/>
        </p:blipFill>
        <p:spPr bwMode="auto">
          <a:xfrm>
            <a:off x="2479758" y="1587742"/>
            <a:ext cx="7483182" cy="4383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4009415"/>
              </p:ext>
            </p:extLst>
          </p:nvPr>
        </p:nvGraphicFramePr>
        <p:xfrm>
          <a:off x="455022" y="264017"/>
          <a:ext cx="1068978" cy="117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CorelDRAW" r:id="rId4" imgW="990587" imgH="1168537" progId="CorelDraw.Graphic.21">
                  <p:embed/>
                </p:oleObj>
              </mc:Choice>
              <mc:Fallback>
                <p:oleObj name="CorelDRAW" r:id="rId4" imgW="990587" imgH="1168537" progId="CorelDraw.Graphic.21">
                  <p:embed/>
                  <p:pic>
                    <p:nvPicPr>
                      <p:cNvPr id="4" name="Objeto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5022" y="264017"/>
                        <a:ext cx="1068978" cy="1172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2502584"/>
              </p:ext>
            </p:extLst>
          </p:nvPr>
        </p:nvGraphicFramePr>
        <p:xfrm>
          <a:off x="9614263" y="323007"/>
          <a:ext cx="1907177" cy="829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CorelDRAW" r:id="rId6" imgW="1660435" imgH="1018064" progId="CorelDraw.Graphic.21">
                  <p:embed/>
                </p:oleObj>
              </mc:Choice>
              <mc:Fallback>
                <p:oleObj name="CorelDRAW" r:id="rId6" imgW="1660435" imgH="1018064" progId="CorelDraw.Graphic.21">
                  <p:embed/>
                  <p:pic>
                    <p:nvPicPr>
                      <p:cNvPr id="5" name="Objeto 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614263" y="323007"/>
                        <a:ext cx="1907177" cy="829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0648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1568</TotalTime>
  <Words>247</Words>
  <Application>Microsoft Office PowerPoint</Application>
  <PresentationFormat>Panorámica</PresentationFormat>
  <Paragraphs>13</Paragraphs>
  <Slides>8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4" baseType="lpstr">
      <vt:lpstr>Arial</vt:lpstr>
      <vt:lpstr>Arial Black</vt:lpstr>
      <vt:lpstr>Calibri</vt:lpstr>
      <vt:lpstr>Calibri Light</vt:lpstr>
      <vt:lpstr>Tema de Office</vt:lpstr>
      <vt:lpstr>CorelDRAW</vt:lpstr>
      <vt:lpstr>Importancia de la familia en la estrategia aprendo en casa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Compromiso del padre como acompañante del proceso educativo del estudiante</dc:title>
  <dc:creator>Usuario de Windows</dc:creator>
  <cp:lastModifiedBy>Usuario de Windows</cp:lastModifiedBy>
  <cp:revision>18</cp:revision>
  <dcterms:created xsi:type="dcterms:W3CDTF">2020-10-21T17:01:43Z</dcterms:created>
  <dcterms:modified xsi:type="dcterms:W3CDTF">2020-11-24T14:00:03Z</dcterms:modified>
</cp:coreProperties>
</file>